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2" d="100"/>
          <a:sy n="62" d="100"/>
        </p:scale>
        <p:origin x="75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B059EC-9C4F-48AA-8045-75802A057A1C}" type="datetimeFigureOut">
              <a:rPr lang="nb-NO" smtClean="0"/>
              <a:t>20.03.2023</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22BCA1-81AC-4DC6-9FA8-7DB342F0A566}" type="slidenum">
              <a:rPr lang="nb-NO" smtClean="0"/>
              <a:t>‹#›</a:t>
            </a:fld>
            <a:endParaRPr lang="nb-NO"/>
          </a:p>
        </p:txBody>
      </p:sp>
    </p:spTree>
    <p:extLst>
      <p:ext uri="{BB962C8B-B14F-4D97-AF65-F5344CB8AC3E}">
        <p14:creationId xmlns:p14="http://schemas.microsoft.com/office/powerpoint/2010/main" val="491754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Plassholder for lysbil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Plassholder for notat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85000" lnSpcReduction="10000"/>
          </a:bodyPr>
          <a:lstStyle/>
          <a:p>
            <a:pPr>
              <a:defRPr/>
            </a:pPr>
            <a:r>
              <a:rPr lang="nb-NO" altLang="nb-NO" dirty="0"/>
              <a:t>Eksempel på en organisasjonsplan i et fleridrettslag med omsetning under 5 millioner.</a:t>
            </a:r>
          </a:p>
          <a:p>
            <a:pPr>
              <a:defRPr/>
            </a:pPr>
            <a:r>
              <a:rPr lang="nb-NO" altLang="nb-NO" dirty="0"/>
              <a:t> </a:t>
            </a:r>
          </a:p>
          <a:p>
            <a:pPr>
              <a:defRPr/>
            </a:pPr>
            <a:r>
              <a:rPr lang="nb-NO" altLang="nb-NO" dirty="0"/>
              <a:t>NIFs lov og lovnorm krever at idrettslaget som et minimum skal ha et styre, en valgkomité og to revisorer. Disse velges av årsmøtet. For idrettslag med omsetning på kr 5 millioner eller mer skal årsmøtet i tillegg velge en kontrollkomité og må engasjere en (statsautorisert) revisor. </a:t>
            </a:r>
          </a:p>
          <a:p>
            <a:pPr>
              <a:defRPr/>
            </a:pPr>
            <a:endParaRPr lang="nb-NO" altLang="nb-NO" dirty="0"/>
          </a:p>
          <a:p>
            <a:pPr>
              <a:defRPr/>
            </a:pPr>
            <a:r>
              <a:rPr lang="nb-NO" altLang="nb-NO" dirty="0"/>
              <a:t>Idrettslaget kan organiseres med grupper/avdelinger for de enkelte idrettene som idrettslaget organiserer. I tillegg kan idrettslagets styre oppnevne utvalg/komiteer etter behov. Eksempelvis kan dette være lovkomité, anleggskomité etc. </a:t>
            </a:r>
          </a:p>
          <a:p>
            <a:pPr>
              <a:defRPr/>
            </a:pPr>
            <a:endParaRPr lang="nb-NO" altLang="nb-NO"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nb-NO" altLang="nb-NO" dirty="0"/>
              <a:t>Alle idrettslag skal ha en organisasjonsplan som regulerer idrettslagets interne organisering. Organisasjonsplanen skal vedtas av idrettslagets årsmøte, jf. LN § 15 nr. 9. </a:t>
            </a:r>
          </a:p>
          <a:p>
            <a:pPr>
              <a:defRPr/>
            </a:pPr>
            <a:endParaRPr lang="nb-NO" altLang="nb-NO" dirty="0"/>
          </a:p>
          <a:p>
            <a:pPr>
              <a:defRPr/>
            </a:pPr>
            <a:endParaRPr lang="nb-NO" altLang="nb-NO" dirty="0"/>
          </a:p>
          <a:p>
            <a:pPr>
              <a:defRPr/>
            </a:pPr>
            <a:r>
              <a:rPr lang="nb-NO" altLang="nb-NO" dirty="0"/>
              <a:t>Hvilke krav stilles til en «organisasjonsplan«?</a:t>
            </a:r>
          </a:p>
          <a:p>
            <a:pPr marL="172719" indent="-172719">
              <a:buFontTx/>
              <a:buChar char="-"/>
              <a:defRPr/>
            </a:pPr>
            <a:r>
              <a:rPr lang="nb-NO" altLang="nb-NO" dirty="0"/>
              <a:t>Ingen formelle krav</a:t>
            </a:r>
          </a:p>
          <a:p>
            <a:pPr marL="172719" indent="-172719">
              <a:buFontTx/>
              <a:buChar char="-"/>
              <a:defRPr/>
            </a:pPr>
            <a:r>
              <a:rPr lang="nb-NO" altLang="nb-NO" dirty="0"/>
              <a:t>Kan være et rent organisasjonskart dvs. en tegning over lagets styre, avdelinger, utvalg og komiteer og forholdet disse imellom, en rent deskriptiv beskrivelse av organisasjonen, eller en kombinasjon av et kart og en beskrivelse. </a:t>
            </a:r>
          </a:p>
          <a:p>
            <a:pPr marL="172719" indent="-172719">
              <a:buFontTx/>
              <a:buChar char="-"/>
              <a:defRPr/>
            </a:pPr>
            <a:r>
              <a:rPr lang="nb-NO" altLang="nb-NO" dirty="0"/>
              <a:t>Organisasjonsplanen skal gi en samlet oversikt over idrettslagets organisering og drift.  Minimumsinnholdet i en organisasjonsplan er oversikt over organisasjonen og tillitsvalgte (styret, gruppestyrer, andre årsmøteoppnevnte, lovfestede og styreoppnevnte tillitsverv), samt de idretter idrettslaget organiserer. </a:t>
            </a:r>
          </a:p>
          <a:p>
            <a:pPr>
              <a:defRPr/>
            </a:pPr>
            <a:endParaRPr lang="nb-NO" altLang="nb-NO" dirty="0"/>
          </a:p>
          <a:p>
            <a:pPr>
              <a:defRPr/>
            </a:pPr>
            <a:r>
              <a:rPr lang="nb-NO" altLang="nb-NO" dirty="0"/>
              <a:t>Hvordan ser organisasjonskartet ut i ditt idrettslag?</a:t>
            </a:r>
          </a:p>
        </p:txBody>
      </p:sp>
      <p:sp>
        <p:nvSpPr>
          <p:cNvPr id="41988" name="Plassholder for lysbilde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7713" indent="-287338">
              <a:spcBef>
                <a:spcPct val="30000"/>
              </a:spcBef>
              <a:defRPr sz="1200">
                <a:solidFill>
                  <a:schemeClr val="tx1"/>
                </a:solidFill>
                <a:latin typeface="Calibri" panose="020F0502020204030204" pitchFamily="34" charset="0"/>
              </a:defRPr>
            </a:lvl2pPr>
            <a:lvl3pPr marL="1150938" indent="-230188">
              <a:spcBef>
                <a:spcPct val="30000"/>
              </a:spcBef>
              <a:defRPr sz="1200">
                <a:solidFill>
                  <a:schemeClr val="tx1"/>
                </a:solidFill>
                <a:latin typeface="Calibri" panose="020F0502020204030204" pitchFamily="34" charset="0"/>
              </a:defRPr>
            </a:lvl3pPr>
            <a:lvl4pPr marL="1611313" indent="-230188">
              <a:spcBef>
                <a:spcPct val="30000"/>
              </a:spcBef>
              <a:defRPr sz="1200">
                <a:solidFill>
                  <a:schemeClr val="tx1"/>
                </a:solidFill>
                <a:latin typeface="Calibri" panose="020F0502020204030204" pitchFamily="34" charset="0"/>
              </a:defRPr>
            </a:lvl4pPr>
            <a:lvl5pPr marL="2071688" indent="-230188">
              <a:spcBef>
                <a:spcPct val="30000"/>
              </a:spcBef>
              <a:defRPr sz="1200">
                <a:solidFill>
                  <a:schemeClr val="tx1"/>
                </a:solidFill>
                <a:latin typeface="Calibri" panose="020F0502020204030204" pitchFamily="34" charset="0"/>
              </a:defRPr>
            </a:lvl5pPr>
            <a:lvl6pPr marL="2528888" indent="-230188" eaLnBrk="0" fontAlgn="base" hangingPunct="0">
              <a:spcBef>
                <a:spcPct val="30000"/>
              </a:spcBef>
              <a:spcAft>
                <a:spcPct val="0"/>
              </a:spcAft>
              <a:defRPr sz="1200">
                <a:solidFill>
                  <a:schemeClr val="tx1"/>
                </a:solidFill>
                <a:latin typeface="Calibri" panose="020F0502020204030204" pitchFamily="34" charset="0"/>
              </a:defRPr>
            </a:lvl6pPr>
            <a:lvl7pPr marL="2986088" indent="-230188" eaLnBrk="0" fontAlgn="base" hangingPunct="0">
              <a:spcBef>
                <a:spcPct val="30000"/>
              </a:spcBef>
              <a:spcAft>
                <a:spcPct val="0"/>
              </a:spcAft>
              <a:defRPr sz="1200">
                <a:solidFill>
                  <a:schemeClr val="tx1"/>
                </a:solidFill>
                <a:latin typeface="Calibri" panose="020F0502020204030204" pitchFamily="34" charset="0"/>
              </a:defRPr>
            </a:lvl7pPr>
            <a:lvl8pPr marL="3443288" indent="-230188" eaLnBrk="0" fontAlgn="base" hangingPunct="0">
              <a:spcBef>
                <a:spcPct val="30000"/>
              </a:spcBef>
              <a:spcAft>
                <a:spcPct val="0"/>
              </a:spcAft>
              <a:defRPr sz="1200">
                <a:solidFill>
                  <a:schemeClr val="tx1"/>
                </a:solidFill>
                <a:latin typeface="Calibri" panose="020F0502020204030204" pitchFamily="34" charset="0"/>
              </a:defRPr>
            </a:lvl8pPr>
            <a:lvl9pPr marL="3900488"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FA77A6-C00E-4E07-93C9-865389270562}" type="slidenum">
              <a:rPr lang="nb-NO" altLang="nb-NO" smtClean="0">
                <a:solidFill>
                  <a:prstClr val="black"/>
                </a:solidFill>
              </a:rPr>
              <a:pPr>
                <a:spcBef>
                  <a:spcPct val="0"/>
                </a:spcBef>
              </a:pPr>
              <a:t>1</a:t>
            </a:fld>
            <a:endParaRPr lang="nb-NO" altLang="nb-NO">
              <a:solidFill>
                <a:prstClr val="black"/>
              </a:solidFill>
            </a:endParaRPr>
          </a:p>
        </p:txBody>
      </p:sp>
    </p:spTree>
    <p:extLst>
      <p:ext uri="{BB962C8B-B14F-4D97-AF65-F5344CB8AC3E}">
        <p14:creationId xmlns:p14="http://schemas.microsoft.com/office/powerpoint/2010/main" val="2731083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p:cNvSpPr>
            <a:spLocks noGrp="1"/>
          </p:cNvSpPr>
          <p:nvPr>
            <p:ph type="dt" sz="half" idx="10"/>
          </p:nvPr>
        </p:nvSpPr>
        <p:spPr/>
        <p:txBody>
          <a:bodyPr/>
          <a:lstStyle/>
          <a:p>
            <a:fld id="{807667A6-199C-4EAB-9FEF-A41217C3D387}" type="datetimeFigureOut">
              <a:rPr lang="nb-NO" smtClean="0"/>
              <a:t>20.03.2023</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28B546E-424A-4B3F-8B20-ED145468FE21}" type="slidenum">
              <a:rPr lang="nb-NO" smtClean="0"/>
              <a:t>‹#›</a:t>
            </a:fld>
            <a:endParaRPr lang="nb-NO"/>
          </a:p>
        </p:txBody>
      </p:sp>
    </p:spTree>
    <p:extLst>
      <p:ext uri="{BB962C8B-B14F-4D97-AF65-F5344CB8AC3E}">
        <p14:creationId xmlns:p14="http://schemas.microsoft.com/office/powerpoint/2010/main" val="652347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loddrett tekst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807667A6-199C-4EAB-9FEF-A41217C3D387}" type="datetimeFigureOut">
              <a:rPr lang="nb-NO" smtClean="0"/>
              <a:t>20.03.2023</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28B546E-424A-4B3F-8B20-ED145468FE21}" type="slidenum">
              <a:rPr lang="nb-NO" smtClean="0"/>
              <a:t>‹#›</a:t>
            </a:fld>
            <a:endParaRPr lang="nb-NO"/>
          </a:p>
        </p:txBody>
      </p:sp>
    </p:spTree>
    <p:extLst>
      <p:ext uri="{BB962C8B-B14F-4D97-AF65-F5344CB8AC3E}">
        <p14:creationId xmlns:p14="http://schemas.microsoft.com/office/powerpoint/2010/main" val="4225587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807667A6-199C-4EAB-9FEF-A41217C3D387}" type="datetimeFigureOut">
              <a:rPr lang="nb-NO" smtClean="0"/>
              <a:t>20.03.2023</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28B546E-424A-4B3F-8B20-ED145468FE21}" type="slidenum">
              <a:rPr lang="nb-NO" smtClean="0"/>
              <a:t>‹#›</a:t>
            </a:fld>
            <a:endParaRPr lang="nb-NO"/>
          </a:p>
        </p:txBody>
      </p:sp>
    </p:spTree>
    <p:extLst>
      <p:ext uri="{BB962C8B-B14F-4D97-AF65-F5344CB8AC3E}">
        <p14:creationId xmlns:p14="http://schemas.microsoft.com/office/powerpoint/2010/main" val="1696807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807667A6-199C-4EAB-9FEF-A41217C3D387}" type="datetimeFigureOut">
              <a:rPr lang="nb-NO" smtClean="0"/>
              <a:t>20.03.2023</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28B546E-424A-4B3F-8B20-ED145468FE21}" type="slidenum">
              <a:rPr lang="nb-NO" smtClean="0"/>
              <a:t>‹#›</a:t>
            </a:fld>
            <a:endParaRPr lang="nb-NO"/>
          </a:p>
        </p:txBody>
      </p:sp>
    </p:spTree>
    <p:extLst>
      <p:ext uri="{BB962C8B-B14F-4D97-AF65-F5344CB8AC3E}">
        <p14:creationId xmlns:p14="http://schemas.microsoft.com/office/powerpoint/2010/main" val="1071654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p:cNvSpPr>
            <a:spLocks noGrp="1"/>
          </p:cNvSpPr>
          <p:nvPr>
            <p:ph type="dt" sz="half" idx="10"/>
          </p:nvPr>
        </p:nvSpPr>
        <p:spPr/>
        <p:txBody>
          <a:bodyPr/>
          <a:lstStyle/>
          <a:p>
            <a:fld id="{807667A6-199C-4EAB-9FEF-A41217C3D387}" type="datetimeFigureOut">
              <a:rPr lang="nb-NO" smtClean="0"/>
              <a:t>20.03.2023</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28B546E-424A-4B3F-8B20-ED145468FE21}" type="slidenum">
              <a:rPr lang="nb-NO" smtClean="0"/>
              <a:t>‹#›</a:t>
            </a:fld>
            <a:endParaRPr lang="nb-NO"/>
          </a:p>
        </p:txBody>
      </p:sp>
    </p:spTree>
    <p:extLst>
      <p:ext uri="{BB962C8B-B14F-4D97-AF65-F5344CB8AC3E}">
        <p14:creationId xmlns:p14="http://schemas.microsoft.com/office/powerpoint/2010/main" val="2744709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p:cNvSpPr>
            <a:spLocks noGrp="1"/>
          </p:cNvSpPr>
          <p:nvPr>
            <p:ph type="dt" sz="half" idx="10"/>
          </p:nvPr>
        </p:nvSpPr>
        <p:spPr/>
        <p:txBody>
          <a:bodyPr/>
          <a:lstStyle/>
          <a:p>
            <a:fld id="{807667A6-199C-4EAB-9FEF-A41217C3D387}" type="datetimeFigureOut">
              <a:rPr lang="nb-NO" smtClean="0"/>
              <a:t>20.03.2023</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28B546E-424A-4B3F-8B20-ED145468FE21}" type="slidenum">
              <a:rPr lang="nb-NO" smtClean="0"/>
              <a:t>‹#›</a:t>
            </a:fld>
            <a:endParaRPr lang="nb-NO"/>
          </a:p>
        </p:txBody>
      </p:sp>
    </p:spTree>
    <p:extLst>
      <p:ext uri="{BB962C8B-B14F-4D97-AF65-F5344CB8AC3E}">
        <p14:creationId xmlns:p14="http://schemas.microsoft.com/office/powerpoint/2010/main" val="2002533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p:cNvSpPr>
            <a:spLocks noGrp="1"/>
          </p:cNvSpPr>
          <p:nvPr>
            <p:ph type="dt" sz="half" idx="10"/>
          </p:nvPr>
        </p:nvSpPr>
        <p:spPr/>
        <p:txBody>
          <a:bodyPr/>
          <a:lstStyle/>
          <a:p>
            <a:fld id="{807667A6-199C-4EAB-9FEF-A41217C3D387}" type="datetimeFigureOut">
              <a:rPr lang="nb-NO" smtClean="0"/>
              <a:t>20.03.2023</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F28B546E-424A-4B3F-8B20-ED145468FE21}" type="slidenum">
              <a:rPr lang="nb-NO" smtClean="0"/>
              <a:t>‹#›</a:t>
            </a:fld>
            <a:endParaRPr lang="nb-NO"/>
          </a:p>
        </p:txBody>
      </p:sp>
    </p:spTree>
    <p:extLst>
      <p:ext uri="{BB962C8B-B14F-4D97-AF65-F5344CB8AC3E}">
        <p14:creationId xmlns:p14="http://schemas.microsoft.com/office/powerpoint/2010/main" val="3531403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807667A6-199C-4EAB-9FEF-A41217C3D387}" type="datetimeFigureOut">
              <a:rPr lang="nb-NO" smtClean="0"/>
              <a:t>20.03.2023</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F28B546E-424A-4B3F-8B20-ED145468FE21}" type="slidenum">
              <a:rPr lang="nb-NO" smtClean="0"/>
              <a:t>‹#›</a:t>
            </a:fld>
            <a:endParaRPr lang="nb-NO"/>
          </a:p>
        </p:txBody>
      </p:sp>
    </p:spTree>
    <p:extLst>
      <p:ext uri="{BB962C8B-B14F-4D97-AF65-F5344CB8AC3E}">
        <p14:creationId xmlns:p14="http://schemas.microsoft.com/office/powerpoint/2010/main" val="2367011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807667A6-199C-4EAB-9FEF-A41217C3D387}" type="datetimeFigureOut">
              <a:rPr lang="nb-NO" smtClean="0"/>
              <a:t>20.03.2023</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F28B546E-424A-4B3F-8B20-ED145468FE21}" type="slidenum">
              <a:rPr lang="nb-NO" smtClean="0"/>
              <a:t>‹#›</a:t>
            </a:fld>
            <a:endParaRPr lang="nb-NO"/>
          </a:p>
        </p:txBody>
      </p:sp>
    </p:spTree>
    <p:extLst>
      <p:ext uri="{BB962C8B-B14F-4D97-AF65-F5344CB8AC3E}">
        <p14:creationId xmlns:p14="http://schemas.microsoft.com/office/powerpoint/2010/main" val="173390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p:cNvSpPr>
            <a:spLocks noGrp="1"/>
          </p:cNvSpPr>
          <p:nvPr>
            <p:ph type="dt" sz="half" idx="10"/>
          </p:nvPr>
        </p:nvSpPr>
        <p:spPr/>
        <p:txBody>
          <a:bodyPr/>
          <a:lstStyle/>
          <a:p>
            <a:fld id="{807667A6-199C-4EAB-9FEF-A41217C3D387}" type="datetimeFigureOut">
              <a:rPr lang="nb-NO" smtClean="0"/>
              <a:t>20.03.2023</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28B546E-424A-4B3F-8B20-ED145468FE21}" type="slidenum">
              <a:rPr lang="nb-NO" smtClean="0"/>
              <a:t>‹#›</a:t>
            </a:fld>
            <a:endParaRPr lang="nb-NO"/>
          </a:p>
        </p:txBody>
      </p:sp>
    </p:spTree>
    <p:extLst>
      <p:ext uri="{BB962C8B-B14F-4D97-AF65-F5344CB8AC3E}">
        <p14:creationId xmlns:p14="http://schemas.microsoft.com/office/powerpoint/2010/main" val="3206215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p:cNvSpPr>
            <a:spLocks noGrp="1"/>
          </p:cNvSpPr>
          <p:nvPr>
            <p:ph type="dt" sz="half" idx="10"/>
          </p:nvPr>
        </p:nvSpPr>
        <p:spPr/>
        <p:txBody>
          <a:bodyPr/>
          <a:lstStyle/>
          <a:p>
            <a:fld id="{807667A6-199C-4EAB-9FEF-A41217C3D387}" type="datetimeFigureOut">
              <a:rPr lang="nb-NO" smtClean="0"/>
              <a:t>20.03.2023</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28B546E-424A-4B3F-8B20-ED145468FE21}" type="slidenum">
              <a:rPr lang="nb-NO" smtClean="0"/>
              <a:t>‹#›</a:t>
            </a:fld>
            <a:endParaRPr lang="nb-NO"/>
          </a:p>
        </p:txBody>
      </p:sp>
    </p:spTree>
    <p:extLst>
      <p:ext uri="{BB962C8B-B14F-4D97-AF65-F5344CB8AC3E}">
        <p14:creationId xmlns:p14="http://schemas.microsoft.com/office/powerpoint/2010/main" val="3547622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7667A6-199C-4EAB-9FEF-A41217C3D387}" type="datetimeFigureOut">
              <a:rPr lang="nb-NO" smtClean="0"/>
              <a:t>20.03.2023</a:t>
            </a:fld>
            <a:endParaRPr lang="nb-NO"/>
          </a:p>
        </p:txBody>
      </p:sp>
      <p:sp>
        <p:nvSpPr>
          <p:cNvPr id="5" name="Plassholder for bunn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8B546E-424A-4B3F-8B20-ED145468FE21}" type="slidenum">
              <a:rPr lang="nb-NO" smtClean="0"/>
              <a:t>‹#›</a:t>
            </a:fld>
            <a:endParaRPr lang="nb-NO"/>
          </a:p>
        </p:txBody>
      </p:sp>
    </p:spTree>
    <p:extLst>
      <p:ext uri="{BB962C8B-B14F-4D97-AF65-F5344CB8AC3E}">
        <p14:creationId xmlns:p14="http://schemas.microsoft.com/office/powerpoint/2010/main" val="712151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5" name="Tittel 2"/>
          <p:cNvSpPr txBox="1">
            <a:spLocks/>
          </p:cNvSpPr>
          <p:nvPr/>
        </p:nvSpPr>
        <p:spPr bwMode="auto">
          <a:xfrm>
            <a:off x="2171700" y="402376"/>
            <a:ext cx="7848600" cy="1008063"/>
          </a:xfrm>
          <a:prstGeom prst="rect">
            <a:avLst/>
          </a:prstGeom>
        </p:spPr>
        <p:txBody>
          <a:bodyPr>
            <a:noAutofit/>
          </a:bodyPr>
          <a:lstStyle>
            <a:lvl1pPr eaLnBrk="0" hangingPunct="0">
              <a:defRPr sz="2400" baseline="0">
                <a:solidFill>
                  <a:srgbClr val="FF0000"/>
                </a:solidFill>
                <a:ea typeface="+mj-ea"/>
                <a:cs typeface="Arial" pitchFamily="34" charset="0"/>
              </a:defRPr>
            </a:lvl1pPr>
            <a:lvl2pPr algn="ctr" eaLnBrk="0" hangingPunct="0">
              <a:defRPr sz="3300">
                <a:latin typeface="Calibri" pitchFamily="34" charset="0"/>
              </a:defRPr>
            </a:lvl2pPr>
            <a:lvl3pPr algn="ctr" eaLnBrk="0" hangingPunct="0">
              <a:defRPr sz="3300">
                <a:latin typeface="Calibri" pitchFamily="34" charset="0"/>
              </a:defRPr>
            </a:lvl3pPr>
            <a:lvl4pPr algn="ctr" eaLnBrk="0" hangingPunct="0">
              <a:defRPr sz="3300">
                <a:latin typeface="Calibri" pitchFamily="34" charset="0"/>
              </a:defRPr>
            </a:lvl4pPr>
            <a:lvl5pPr algn="ctr" eaLnBrk="0" hangingPunct="0">
              <a:defRPr sz="3300">
                <a:latin typeface="Calibri" pitchFamily="34" charset="0"/>
              </a:defRPr>
            </a:lvl5pPr>
            <a:lvl6pPr marL="342900" algn="ctr" fontAlgn="base">
              <a:spcBef>
                <a:spcPct val="0"/>
              </a:spcBef>
              <a:spcAft>
                <a:spcPct val="0"/>
              </a:spcAft>
              <a:defRPr sz="3300">
                <a:latin typeface="Calibri" pitchFamily="34" charset="0"/>
              </a:defRPr>
            </a:lvl6pPr>
            <a:lvl7pPr marL="685800" algn="ctr" fontAlgn="base">
              <a:spcBef>
                <a:spcPct val="0"/>
              </a:spcBef>
              <a:spcAft>
                <a:spcPct val="0"/>
              </a:spcAft>
              <a:defRPr sz="3300">
                <a:latin typeface="Calibri" pitchFamily="34" charset="0"/>
              </a:defRPr>
            </a:lvl7pPr>
            <a:lvl8pPr marL="1028700" algn="ctr" fontAlgn="base">
              <a:spcBef>
                <a:spcPct val="0"/>
              </a:spcBef>
              <a:spcAft>
                <a:spcPct val="0"/>
              </a:spcAft>
              <a:defRPr sz="3300">
                <a:latin typeface="Calibri" pitchFamily="34" charset="0"/>
              </a:defRPr>
            </a:lvl8pPr>
            <a:lvl9pPr marL="1371600" algn="ctr" fontAlgn="base">
              <a:spcBef>
                <a:spcPct val="0"/>
              </a:spcBef>
              <a:spcAft>
                <a:spcPct val="0"/>
              </a:spcAft>
              <a:defRPr sz="3300">
                <a:latin typeface="Calibri" pitchFamily="34" charset="0"/>
              </a:defRPr>
            </a:lvl9pPr>
          </a:lstStyle>
          <a:p>
            <a:endParaRPr lang="nb-NO" altLang="nb-NO" sz="3200" dirty="0"/>
          </a:p>
        </p:txBody>
      </p:sp>
      <p:grpSp>
        <p:nvGrpSpPr>
          <p:cNvPr id="2" name="Gruppe 1"/>
          <p:cNvGrpSpPr/>
          <p:nvPr/>
        </p:nvGrpSpPr>
        <p:grpSpPr>
          <a:xfrm>
            <a:off x="1859904" y="1566009"/>
            <a:ext cx="8115297" cy="4773275"/>
            <a:chOff x="1618177" y="1221525"/>
            <a:chExt cx="5622727" cy="3579956"/>
          </a:xfrm>
        </p:grpSpPr>
        <p:cxnSp>
          <p:nvCxnSpPr>
            <p:cNvPr id="29" name="Rett linje 28"/>
            <p:cNvCxnSpPr/>
            <p:nvPr/>
          </p:nvCxnSpPr>
          <p:spPr>
            <a:xfrm>
              <a:off x="4393406" y="1545432"/>
              <a:ext cx="0" cy="408385"/>
            </a:xfrm>
            <a:prstGeom prst="line">
              <a:avLst/>
            </a:prstGeom>
          </p:spPr>
          <p:style>
            <a:lnRef idx="1">
              <a:schemeClr val="accent1"/>
            </a:lnRef>
            <a:fillRef idx="0">
              <a:schemeClr val="accent1"/>
            </a:fillRef>
            <a:effectRef idx="0">
              <a:schemeClr val="accent1"/>
            </a:effectRef>
            <a:fontRef idx="minor">
              <a:schemeClr val="tx1"/>
            </a:fontRef>
          </p:style>
        </p:cxnSp>
        <p:sp>
          <p:nvSpPr>
            <p:cNvPr id="40" name="TekstSylinder 39"/>
            <p:cNvSpPr txBox="1"/>
            <p:nvPr/>
          </p:nvSpPr>
          <p:spPr>
            <a:xfrm>
              <a:off x="3887924" y="1221525"/>
              <a:ext cx="1080120" cy="284742"/>
            </a:xfrm>
            <a:prstGeom prst="rect">
              <a:avLst/>
            </a:prstGeom>
            <a:solidFill>
              <a:srgbClr val="00FFFF"/>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spAutoFit/>
            </a:bodyPr>
            <a:lstStyle/>
            <a:p>
              <a:pPr algn="ctr">
                <a:defRPr/>
              </a:pPr>
              <a:r>
                <a:rPr lang="nb-NO" sz="1867" dirty="0">
                  <a:solidFill>
                    <a:prstClr val="black"/>
                  </a:solidFill>
                  <a:latin typeface="Georgia" panose="02040502050405020303" pitchFamily="18" charset="0"/>
                  <a:cs typeface="Arial" panose="020B0604020202020204" pitchFamily="34" charset="0"/>
                </a:rPr>
                <a:t>Årsmøtet</a:t>
              </a:r>
            </a:p>
          </p:txBody>
        </p:sp>
        <p:sp>
          <p:nvSpPr>
            <p:cNvPr id="41" name="TekstSylinder 40"/>
            <p:cNvSpPr txBox="1"/>
            <p:nvPr/>
          </p:nvSpPr>
          <p:spPr>
            <a:xfrm>
              <a:off x="3559832" y="1920586"/>
              <a:ext cx="1773834" cy="1577692"/>
            </a:xfrm>
            <a:prstGeom prst="rect">
              <a:avLst/>
            </a:prstGeom>
            <a:solidFill>
              <a:srgbClr val="00FFFF"/>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p>
              <a:pPr algn="ctr">
                <a:defRPr/>
              </a:pPr>
              <a:r>
                <a:rPr lang="nb-NO" sz="1867" dirty="0">
                  <a:solidFill>
                    <a:prstClr val="black"/>
                  </a:solidFill>
                  <a:latin typeface="Georgia" panose="02040502050405020303" pitchFamily="18" charset="0"/>
                  <a:cs typeface="Arial" panose="020B0604020202020204" pitchFamily="34" charset="0"/>
                </a:rPr>
                <a:t>Styret</a:t>
              </a:r>
            </a:p>
            <a:p>
              <a:pPr algn="ctr">
                <a:defRPr/>
              </a:pPr>
              <a:r>
                <a:rPr lang="nb-NO" sz="1867" dirty="0">
                  <a:solidFill>
                    <a:prstClr val="black"/>
                  </a:solidFill>
                  <a:latin typeface="Georgia" panose="02040502050405020303" pitchFamily="18" charset="0"/>
                  <a:cs typeface="Arial" panose="020B0604020202020204" pitchFamily="34" charset="0"/>
                </a:rPr>
                <a:t>1 leder</a:t>
              </a:r>
            </a:p>
            <a:p>
              <a:pPr algn="ctr">
                <a:defRPr/>
              </a:pPr>
              <a:r>
                <a:rPr lang="nb-NO" sz="1867" dirty="0">
                  <a:solidFill>
                    <a:prstClr val="black"/>
                  </a:solidFill>
                  <a:latin typeface="Georgia" panose="02040502050405020303" pitchFamily="18" charset="0"/>
                  <a:cs typeface="Arial" panose="020B0604020202020204" pitchFamily="34" charset="0"/>
                </a:rPr>
                <a:t>1 nestleder</a:t>
              </a:r>
            </a:p>
            <a:p>
              <a:pPr algn="ctr">
                <a:defRPr/>
              </a:pPr>
              <a:r>
                <a:rPr lang="nb-NO" sz="1867" dirty="0">
                  <a:solidFill>
                    <a:prstClr val="black"/>
                  </a:solidFill>
                  <a:latin typeface="Georgia" panose="02040502050405020303" pitchFamily="18" charset="0"/>
                  <a:cs typeface="Arial" panose="020B0604020202020204" pitchFamily="34" charset="0"/>
                </a:rPr>
                <a:t>1 kasserer</a:t>
              </a:r>
            </a:p>
            <a:p>
              <a:pPr algn="ctr">
                <a:defRPr/>
              </a:pPr>
              <a:r>
                <a:rPr lang="nb-NO" sz="1867" dirty="0">
                  <a:solidFill>
                    <a:prstClr val="black"/>
                  </a:solidFill>
                  <a:latin typeface="Georgia" panose="02040502050405020303" pitchFamily="18" charset="0"/>
                  <a:cs typeface="Arial" panose="020B0604020202020204" pitchFamily="34" charset="0"/>
                </a:rPr>
                <a:t>1 sekretær</a:t>
              </a:r>
            </a:p>
            <a:p>
              <a:pPr algn="ctr">
                <a:defRPr/>
              </a:pPr>
              <a:r>
                <a:rPr lang="nb-NO" sz="1867" dirty="0">
                  <a:solidFill>
                    <a:prstClr val="black"/>
                  </a:solidFill>
                  <a:latin typeface="Georgia" panose="02040502050405020303" pitchFamily="18" charset="0"/>
                  <a:cs typeface="Arial" panose="020B0604020202020204" pitchFamily="34" charset="0"/>
                </a:rPr>
                <a:t>2 styremedlemmer</a:t>
              </a:r>
            </a:p>
            <a:p>
              <a:pPr algn="ctr">
                <a:defRPr/>
              </a:pPr>
              <a:r>
                <a:rPr lang="nb-NO" sz="1867" dirty="0">
                  <a:solidFill>
                    <a:prstClr val="black"/>
                  </a:solidFill>
                  <a:latin typeface="Georgia" panose="02040502050405020303" pitchFamily="18" charset="0"/>
                  <a:cs typeface="Arial" panose="020B0604020202020204" pitchFamily="34" charset="0"/>
                </a:rPr>
                <a:t>2 varamedlemmer</a:t>
              </a:r>
            </a:p>
          </p:txBody>
        </p:sp>
        <p:cxnSp>
          <p:nvCxnSpPr>
            <p:cNvPr id="45" name="Rett linje 44"/>
            <p:cNvCxnSpPr/>
            <p:nvPr/>
          </p:nvCxnSpPr>
          <p:spPr>
            <a:xfrm>
              <a:off x="4382692" y="1815704"/>
              <a:ext cx="1755482" cy="0"/>
            </a:xfrm>
            <a:prstGeom prst="line">
              <a:avLst/>
            </a:prstGeom>
          </p:spPr>
          <p:style>
            <a:lnRef idx="1">
              <a:schemeClr val="accent1"/>
            </a:lnRef>
            <a:fillRef idx="0">
              <a:schemeClr val="accent1"/>
            </a:fillRef>
            <a:effectRef idx="0">
              <a:schemeClr val="accent1"/>
            </a:effectRef>
            <a:fontRef idx="minor">
              <a:schemeClr val="tx1"/>
            </a:fontRef>
          </p:style>
        </p:cxnSp>
        <p:sp>
          <p:nvSpPr>
            <p:cNvPr id="46" name="TekstSylinder 45"/>
            <p:cNvSpPr txBox="1"/>
            <p:nvPr/>
          </p:nvSpPr>
          <p:spPr>
            <a:xfrm>
              <a:off x="5473972" y="1953817"/>
              <a:ext cx="1404156" cy="931217"/>
            </a:xfrm>
            <a:prstGeom prst="rect">
              <a:avLst/>
            </a:prstGeom>
            <a:solidFill>
              <a:srgbClr val="00FFFF"/>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spAutoFit/>
            </a:bodyPr>
            <a:lstStyle/>
            <a:p>
              <a:pPr algn="ctr">
                <a:defRPr/>
              </a:pPr>
              <a:r>
                <a:rPr lang="nb-NO" sz="1867" dirty="0">
                  <a:solidFill>
                    <a:prstClr val="black"/>
                  </a:solidFill>
                  <a:latin typeface="Georgia" panose="02040502050405020303" pitchFamily="18" charset="0"/>
                  <a:cs typeface="Arial" panose="020B0604020202020204" pitchFamily="34" charset="0"/>
                </a:rPr>
                <a:t>Valgkomité</a:t>
              </a:r>
            </a:p>
            <a:p>
              <a:pPr algn="ctr">
                <a:defRPr/>
              </a:pPr>
              <a:r>
                <a:rPr lang="nb-NO" sz="1867" dirty="0">
                  <a:solidFill>
                    <a:prstClr val="black"/>
                  </a:solidFill>
                  <a:latin typeface="Georgia" panose="02040502050405020303" pitchFamily="18" charset="0"/>
                  <a:cs typeface="Arial" panose="020B0604020202020204" pitchFamily="34" charset="0"/>
                </a:rPr>
                <a:t>1 leder</a:t>
              </a:r>
            </a:p>
            <a:p>
              <a:pPr algn="ctr">
                <a:defRPr/>
              </a:pPr>
              <a:r>
                <a:rPr lang="nb-NO" sz="1867" dirty="0">
                  <a:solidFill>
                    <a:prstClr val="black"/>
                  </a:solidFill>
                  <a:latin typeface="Georgia" panose="02040502050405020303" pitchFamily="18" charset="0"/>
                  <a:cs typeface="Arial" panose="020B0604020202020204" pitchFamily="34" charset="0"/>
                </a:rPr>
                <a:t>2 medlemmer</a:t>
              </a:r>
            </a:p>
            <a:p>
              <a:pPr algn="ctr">
                <a:defRPr/>
              </a:pPr>
              <a:r>
                <a:rPr lang="nb-NO" sz="1867" dirty="0">
                  <a:solidFill>
                    <a:prstClr val="black"/>
                  </a:solidFill>
                  <a:latin typeface="Georgia" panose="02040502050405020303" pitchFamily="18" charset="0"/>
                  <a:cs typeface="Arial" panose="020B0604020202020204" pitchFamily="34" charset="0"/>
                </a:rPr>
                <a:t>1 varamedlem</a:t>
              </a:r>
            </a:p>
          </p:txBody>
        </p:sp>
        <p:sp>
          <p:nvSpPr>
            <p:cNvPr id="47" name="TekstSylinder 46"/>
            <p:cNvSpPr txBox="1"/>
            <p:nvPr/>
          </p:nvSpPr>
          <p:spPr>
            <a:xfrm>
              <a:off x="1936037" y="1975217"/>
              <a:ext cx="1333643" cy="715725"/>
            </a:xfrm>
            <a:prstGeom prst="rect">
              <a:avLst/>
            </a:prstGeom>
            <a:solidFill>
              <a:srgbClr val="00FFFF"/>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p>
              <a:pPr algn="ctr">
                <a:defRPr/>
              </a:pPr>
              <a:r>
                <a:rPr lang="nb-NO" sz="1867" dirty="0">
                  <a:solidFill>
                    <a:prstClr val="black"/>
                  </a:solidFill>
                  <a:latin typeface="Georgia" panose="02040502050405020303" pitchFamily="18" charset="0"/>
                  <a:cs typeface="Arial" panose="020B0604020202020204" pitchFamily="34" charset="0"/>
                </a:rPr>
                <a:t>Kontrollutvalg</a:t>
              </a:r>
            </a:p>
            <a:p>
              <a:pPr algn="ctr">
                <a:defRPr/>
              </a:pPr>
              <a:r>
                <a:rPr lang="nb-NO" sz="1867" dirty="0">
                  <a:solidFill>
                    <a:prstClr val="black"/>
                  </a:solidFill>
                  <a:latin typeface="Georgia" panose="02040502050405020303" pitchFamily="18" charset="0"/>
                  <a:cs typeface="Arial" panose="020B0604020202020204" pitchFamily="34" charset="0"/>
                </a:rPr>
                <a:t>2 medlem</a:t>
              </a:r>
            </a:p>
            <a:p>
              <a:pPr algn="ctr">
                <a:defRPr/>
              </a:pPr>
              <a:r>
                <a:rPr lang="nb-NO" sz="1867" dirty="0">
                  <a:solidFill>
                    <a:prstClr val="black"/>
                  </a:solidFill>
                  <a:latin typeface="Georgia" panose="02040502050405020303" pitchFamily="18" charset="0"/>
                  <a:cs typeface="Arial" panose="020B0604020202020204" pitchFamily="34" charset="0"/>
                </a:rPr>
                <a:t>1 varamedlem</a:t>
              </a:r>
            </a:p>
          </p:txBody>
        </p:sp>
        <p:cxnSp>
          <p:nvCxnSpPr>
            <p:cNvPr id="48" name="Rett linje 47"/>
            <p:cNvCxnSpPr/>
            <p:nvPr/>
          </p:nvCxnSpPr>
          <p:spPr>
            <a:xfrm>
              <a:off x="2636241" y="1815704"/>
              <a:ext cx="1773834" cy="0"/>
            </a:xfrm>
            <a:prstGeom prst="line">
              <a:avLst/>
            </a:prstGeom>
          </p:spPr>
          <p:style>
            <a:lnRef idx="1">
              <a:schemeClr val="accent1"/>
            </a:lnRef>
            <a:fillRef idx="0">
              <a:schemeClr val="accent1"/>
            </a:fillRef>
            <a:effectRef idx="0">
              <a:schemeClr val="accent1"/>
            </a:effectRef>
            <a:fontRef idx="minor">
              <a:schemeClr val="tx1"/>
            </a:fontRef>
          </p:style>
        </p:cxnSp>
        <p:sp>
          <p:nvSpPr>
            <p:cNvPr id="50" name="TekstSylinder 49"/>
            <p:cNvSpPr txBox="1"/>
            <p:nvPr/>
          </p:nvSpPr>
          <p:spPr>
            <a:xfrm>
              <a:off x="5759812" y="4301248"/>
              <a:ext cx="1481092" cy="284742"/>
            </a:xfrm>
            <a:prstGeom prst="rect">
              <a:avLst/>
            </a:prstGeom>
            <a:solidFill>
              <a:srgbClr val="00FFFF"/>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p>
              <a:pPr algn="ctr">
                <a:defRPr/>
              </a:pPr>
              <a:r>
                <a:rPr lang="nb-NO" sz="1867" dirty="0">
                  <a:solidFill>
                    <a:prstClr val="black"/>
                  </a:solidFill>
                  <a:latin typeface="Georgia" panose="02040502050405020303" pitchFamily="18" charset="0"/>
                  <a:cs typeface="Arial" panose="020B0604020202020204" pitchFamily="34" charset="0"/>
                </a:rPr>
                <a:t>Anleggsansvarlig</a:t>
              </a:r>
            </a:p>
          </p:txBody>
        </p:sp>
        <p:sp>
          <p:nvSpPr>
            <p:cNvPr id="51" name="TekstSylinder 50"/>
            <p:cNvSpPr txBox="1"/>
            <p:nvPr/>
          </p:nvSpPr>
          <p:spPr>
            <a:xfrm>
              <a:off x="3817937" y="4278404"/>
              <a:ext cx="1194458" cy="500233"/>
            </a:xfrm>
            <a:prstGeom prst="rect">
              <a:avLst/>
            </a:prstGeom>
            <a:solidFill>
              <a:srgbClr val="00FFFF"/>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p>
              <a:pPr algn="ctr">
                <a:defRPr/>
              </a:pPr>
              <a:r>
                <a:rPr lang="nb-NO" sz="1867" dirty="0">
                  <a:solidFill>
                    <a:prstClr val="black"/>
                  </a:solidFill>
                  <a:latin typeface="Georgia" panose="02040502050405020303" pitchFamily="18" charset="0"/>
                  <a:cs typeface="Arial" panose="020B0604020202020204" pitchFamily="34" charset="0"/>
                </a:rPr>
                <a:t>Sportslig ansvarlig</a:t>
              </a:r>
            </a:p>
          </p:txBody>
        </p:sp>
        <p:sp>
          <p:nvSpPr>
            <p:cNvPr id="52" name="TekstSylinder 51"/>
            <p:cNvSpPr txBox="1"/>
            <p:nvPr/>
          </p:nvSpPr>
          <p:spPr>
            <a:xfrm>
              <a:off x="1618177" y="4301248"/>
              <a:ext cx="1387608" cy="500233"/>
            </a:xfrm>
            <a:prstGeom prst="rect">
              <a:avLst/>
            </a:prstGeom>
            <a:solidFill>
              <a:srgbClr val="00FFFF"/>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p>
              <a:pPr algn="ctr">
                <a:defRPr/>
              </a:pPr>
              <a:r>
                <a:rPr lang="nb-NO" sz="1867" dirty="0">
                  <a:solidFill>
                    <a:prstClr val="black"/>
                  </a:solidFill>
                  <a:latin typeface="Georgia" panose="02040502050405020303" pitchFamily="18" charset="0"/>
                  <a:cs typeface="Arial" panose="020B0604020202020204" pitchFamily="34" charset="0"/>
                </a:rPr>
                <a:t>Arrangement og aktiviteter</a:t>
              </a:r>
            </a:p>
          </p:txBody>
        </p:sp>
        <p:cxnSp>
          <p:nvCxnSpPr>
            <p:cNvPr id="53" name="Rett linje 52"/>
            <p:cNvCxnSpPr/>
            <p:nvPr/>
          </p:nvCxnSpPr>
          <p:spPr>
            <a:xfrm flipH="1">
              <a:off x="4410075" y="3131344"/>
              <a:ext cx="0" cy="1015604"/>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Rett linje 53"/>
            <p:cNvCxnSpPr>
              <a:cxnSpLocks/>
            </p:cNvCxnSpPr>
            <p:nvPr/>
          </p:nvCxnSpPr>
          <p:spPr>
            <a:xfrm>
              <a:off x="2412206" y="4146947"/>
              <a:ext cx="38166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Rett linje 66"/>
            <p:cNvCxnSpPr/>
            <p:nvPr/>
          </p:nvCxnSpPr>
          <p:spPr>
            <a:xfrm>
              <a:off x="6246019" y="4146947"/>
              <a:ext cx="0" cy="161925"/>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Rett linje 67"/>
            <p:cNvCxnSpPr/>
            <p:nvPr/>
          </p:nvCxnSpPr>
          <p:spPr>
            <a:xfrm>
              <a:off x="5004197" y="4146947"/>
              <a:ext cx="0" cy="161925"/>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Rett linje 68"/>
            <p:cNvCxnSpPr/>
            <p:nvPr/>
          </p:nvCxnSpPr>
          <p:spPr>
            <a:xfrm>
              <a:off x="4424607" y="4139220"/>
              <a:ext cx="0" cy="161925"/>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Rett linje 69"/>
            <p:cNvCxnSpPr/>
            <p:nvPr/>
          </p:nvCxnSpPr>
          <p:spPr>
            <a:xfrm>
              <a:off x="2412206" y="4146947"/>
              <a:ext cx="0" cy="161925"/>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Rett linje 21"/>
            <p:cNvCxnSpPr>
              <a:cxnSpLocks/>
            </p:cNvCxnSpPr>
            <p:nvPr/>
          </p:nvCxnSpPr>
          <p:spPr>
            <a:xfrm>
              <a:off x="4427984" y="3723022"/>
              <a:ext cx="696645" cy="0"/>
            </a:xfrm>
            <a:prstGeom prst="line">
              <a:avLst/>
            </a:prstGeom>
          </p:spPr>
          <p:style>
            <a:lnRef idx="1">
              <a:schemeClr val="accent1"/>
            </a:lnRef>
            <a:fillRef idx="0">
              <a:schemeClr val="accent1"/>
            </a:fillRef>
            <a:effectRef idx="0">
              <a:schemeClr val="accent1"/>
            </a:effectRef>
            <a:fontRef idx="minor">
              <a:schemeClr val="tx1"/>
            </a:fontRef>
          </p:style>
        </p:cxnSp>
        <p:sp>
          <p:nvSpPr>
            <p:cNvPr id="25" name="TekstSylinder 24"/>
            <p:cNvSpPr txBox="1"/>
            <p:nvPr/>
          </p:nvSpPr>
          <p:spPr>
            <a:xfrm>
              <a:off x="5166121" y="3578287"/>
              <a:ext cx="1098066" cy="284742"/>
            </a:xfrm>
            <a:prstGeom prst="rect">
              <a:avLst/>
            </a:prstGeom>
            <a:solidFill>
              <a:srgbClr val="00FFFF"/>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p>
              <a:pPr algn="ctr">
                <a:defRPr/>
              </a:pPr>
              <a:r>
                <a:rPr lang="nb-NO" sz="1867" dirty="0">
                  <a:solidFill>
                    <a:prstClr val="black"/>
                  </a:solidFill>
                  <a:latin typeface="Georgia" panose="02040502050405020303" pitchFamily="18" charset="0"/>
                  <a:cs typeface="Arial" panose="020B0604020202020204" pitchFamily="34" charset="0"/>
                </a:rPr>
                <a:t>Trener</a:t>
              </a:r>
            </a:p>
          </p:txBody>
        </p:sp>
      </p:grpSp>
      <p:cxnSp>
        <p:nvCxnSpPr>
          <p:cNvPr id="26" name="Rett linje 25"/>
          <p:cNvCxnSpPr/>
          <p:nvPr/>
        </p:nvCxnSpPr>
        <p:spPr>
          <a:xfrm flipH="1">
            <a:off x="3273523" y="2378388"/>
            <a:ext cx="22009" cy="171428"/>
          </a:xfrm>
          <a:prstGeom prst="line">
            <a:avLst/>
          </a:prstGeom>
        </p:spPr>
        <p:style>
          <a:lnRef idx="1">
            <a:schemeClr val="accent1"/>
          </a:lnRef>
          <a:fillRef idx="0">
            <a:schemeClr val="accent1"/>
          </a:fillRef>
          <a:effectRef idx="0">
            <a:schemeClr val="accent1"/>
          </a:effectRef>
          <a:fontRef idx="minor">
            <a:schemeClr val="tx1"/>
          </a:fontRef>
        </p:style>
      </p:cxnSp>
      <p:sp>
        <p:nvSpPr>
          <p:cNvPr id="27" name="TekstSylinder 26">
            <a:extLst>
              <a:ext uri="{FF2B5EF4-FFF2-40B4-BE49-F238E27FC236}">
                <a16:creationId xmlns:a16="http://schemas.microsoft.com/office/drawing/2014/main" id="{CDDCF1EE-9F1D-46D8-8E6A-D49957A2D427}"/>
              </a:ext>
            </a:extLst>
          </p:cNvPr>
          <p:cNvSpPr txBox="1"/>
          <p:nvPr/>
        </p:nvSpPr>
        <p:spPr>
          <a:xfrm>
            <a:off x="3047999" y="557946"/>
            <a:ext cx="6276975" cy="369332"/>
          </a:xfrm>
          <a:prstGeom prst="rect">
            <a:avLst/>
          </a:prstGeom>
          <a:noFill/>
        </p:spPr>
        <p:txBody>
          <a:bodyPr wrap="square">
            <a:spAutoFit/>
          </a:bodyPr>
          <a:lstStyle/>
          <a:p>
            <a:r>
              <a:rPr lang="nb-NO" altLang="nb-NO" dirty="0">
                <a:solidFill>
                  <a:schemeClr val="tx1"/>
                </a:solidFill>
              </a:rPr>
              <a:t>	Organisasjonskart for Halden Tennisklubb  </a:t>
            </a:r>
          </a:p>
        </p:txBody>
      </p:sp>
    </p:spTree>
    <p:extLst>
      <p:ext uri="{BB962C8B-B14F-4D97-AF65-F5344CB8AC3E}">
        <p14:creationId xmlns:p14="http://schemas.microsoft.com/office/powerpoint/2010/main" val="15886584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C53FBA7688A9D741AA9014646D14F40D" ma:contentTypeVersion="13" ma:contentTypeDescription="Opprett et nytt dokument." ma:contentTypeScope="" ma:versionID="bdfa78906b111a462498156774b57147">
  <xsd:schema xmlns:xsd="http://www.w3.org/2001/XMLSchema" xmlns:xs="http://www.w3.org/2001/XMLSchema" xmlns:p="http://schemas.microsoft.com/office/2006/metadata/properties" xmlns:ns2="f6b277fd-a029-4900-b985-7b95e2b0b566" xmlns:ns3="27524694-b7eb-4b69-a9f5-457342c229a4" targetNamespace="http://schemas.microsoft.com/office/2006/metadata/properties" ma:root="true" ma:fieldsID="9055769d7e4b231123330e140b5f2875" ns2:_="" ns3:_="">
    <xsd:import namespace="f6b277fd-a029-4900-b985-7b95e2b0b566"/>
    <xsd:import namespace="27524694-b7eb-4b69-a9f5-457342c229a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b277fd-a029-4900-b985-7b95e2b0b5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7524694-b7eb-4b69-a9f5-457342c229a4"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ABFDC36-A8DD-44E7-B202-569CCC7FB2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b277fd-a029-4900-b985-7b95e2b0b566"/>
    <ds:schemaRef ds:uri="27524694-b7eb-4b69-a9f5-457342c229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79DDA8C-265C-456C-AB4D-71F60D5B10B2}">
  <ds:schemaRefs>
    <ds:schemaRef ds:uri="http://schemas.microsoft.com/sharepoint/v3/contenttype/forms"/>
  </ds:schemaRefs>
</ds:datastoreItem>
</file>

<file path=customXml/itemProps3.xml><?xml version="1.0" encoding="utf-8"?>
<ds:datastoreItem xmlns:ds="http://schemas.openxmlformats.org/officeDocument/2006/customXml" ds:itemID="{2B3B216E-19F5-43EE-832E-5132D3A9E63E}">
  <ds:schemaRefs>
    <ds:schemaRef ds:uri="bbb7af31-c0cc-4db6-8358-7a3a73df5789"/>
    <ds:schemaRef ds:uri="http://purl.org/dc/terms/"/>
    <ds:schemaRef ds:uri="http://schemas.openxmlformats.org/package/2006/metadata/core-properties"/>
    <ds:schemaRef ds:uri="aec5f570-5954-42b2-93f8-bbdf6252596e"/>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88</TotalTime>
  <Words>269</Words>
  <Application>Microsoft Office PowerPoint</Application>
  <PresentationFormat>Widescreen</PresentationFormat>
  <Paragraphs>36</Paragraphs>
  <Slides>1</Slides>
  <Notes>1</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vt:i4>
      </vt:variant>
    </vt:vector>
  </HeadingPairs>
  <TitlesOfParts>
    <vt:vector size="6" baseType="lpstr">
      <vt:lpstr>Arial</vt:lpstr>
      <vt:lpstr>Calibri</vt:lpstr>
      <vt:lpstr>Calibri Light</vt:lpstr>
      <vt:lpstr>Georgia</vt:lpstr>
      <vt:lpstr>Office-tema</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Kvarme, Hanne-Kristin</dc:creator>
  <cp:lastModifiedBy>Stang Carsten, Asendia Norway</cp:lastModifiedBy>
  <cp:revision>15</cp:revision>
  <dcterms:created xsi:type="dcterms:W3CDTF">2018-02-06T10:27:37Z</dcterms:created>
  <dcterms:modified xsi:type="dcterms:W3CDTF">2023-03-20T08:05:35Z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0x010100C53FBA7688A9D741AA9014646D14F40D</vt:lpwstr>
  </property>
  <property fmtid="{D5CDD505-2E9C-101B-9397-08002B2CF9AE}" pid="3" name="OrgTilhorighet">
    <vt:lpwstr>1;#IK06 Buskerud Idrettskrets|caa8f586-58f6-401d-8dd6-cf6f31df7425</vt:lpwstr>
  </property>
  <property fmtid="{D5CDD505-2E9C-101B-9397-08002B2CF9AE}" pid="4" name="Dokumentkategori">
    <vt:lpwstr/>
  </property>
  <property fmtid="{D5CDD505-2E9C-101B-9397-08002B2CF9AE}" pid="5" name="_dlc_DocIdItemGuid">
    <vt:lpwstr>715895be-4d88-4c60-a140-7b71bc87ab01</vt:lpwstr>
  </property>
</Properties>
</file>